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1"/>
            <a:ext cx="12192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1" y="1792288"/>
            <a:ext cx="12130617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12192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6"/>
            <a:ext cx="12192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1"/>
            <a:ext cx="12192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1" y="333376"/>
            <a:ext cx="864023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431800" y="2276475"/>
            <a:ext cx="69088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5410200"/>
            <a:ext cx="8432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01527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38B85-46F0-47F5-95C2-4D38CB02412C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426571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7000" y="304800"/>
            <a:ext cx="287020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40740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5339-844B-44F5-BB33-D33087944F4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9742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1480800" cy="4876800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  <a:lvl2pPr>
              <a:defRPr>
                <a:latin typeface="楷体_GB2312" pitchFamily="49" charset="-122"/>
                <a:ea typeface="楷体_GB2312" pitchFamily="49" charset="-122"/>
              </a:defRPr>
            </a:lvl2pPr>
            <a:lvl3pPr>
              <a:defRPr>
                <a:latin typeface="楷体_GB2312" pitchFamily="49" charset="-122"/>
                <a:ea typeface="楷体_GB2312" pitchFamily="49" charset="-122"/>
              </a:defRPr>
            </a:lvl3pPr>
            <a:lvl4pPr>
              <a:defRPr>
                <a:latin typeface="楷体_GB2312" pitchFamily="49" charset="-122"/>
                <a:ea typeface="楷体_GB2312" pitchFamily="49" charset="-122"/>
              </a:defRPr>
            </a:lvl4pPr>
            <a:lvl5pPr>
              <a:buFont typeface="Arial" pitchFamily="34" charset="0"/>
              <a:buChar char="▪"/>
              <a:defRPr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F849F-5046-4F1A-9940-026294735800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410880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BB49-4459-4EBB-8153-504CE561DED3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79080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8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21EC5-4D7E-48D1-A80B-B11EB60C8914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07540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A1A8D-9A3D-473C-9728-7375EA2AAEFD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81519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C103-EC93-4B62-B670-45890F74BD6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53384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95597-147C-4D0D-912C-40510801BD0B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25211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EB977-899B-499E-A9A5-A508A0A55891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63587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CC49-FFEE-4929-8096-DACAA954FE7F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50552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88913"/>
            <a:ext cx="12192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2192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12200467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214438"/>
            <a:ext cx="11480800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0" y="6477001"/>
            <a:ext cx="284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29BFB-884E-4A61-936B-5D4F2AEE525C}" type="slidenum">
              <a:rPr lang="zh-CN" altLang="en-US">
                <a:solidFill>
                  <a:srgbClr val="046CA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357188"/>
            <a:ext cx="1076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67267" y="6524625"/>
            <a:ext cx="1113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46CA6"/>
              </a:solidFill>
              <a:latin typeface="Arial" charset="0"/>
              <a:ea typeface="宋体" charset="-122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31200" y="0"/>
            <a:ext cx="355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510185" y="6553200"/>
            <a:ext cx="21611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984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护理病历书写</a:t>
            </a:r>
            <a:endParaRPr lang="zh-CN" altLang="en-US" dirty="0"/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8001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6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示例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08214" y="1562101"/>
            <a:ext cx="7921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kumimoji="1" lang="zh-CN" altLang="en-US">
                <a:latin typeface="Times New Roman" pitchFamily="18" charset="0"/>
                <a:cs typeface="Times New Roman" pitchFamily="18" charset="0"/>
              </a:rPr>
              <a:t>科别</a:t>
            </a:r>
            <a:r>
              <a:rPr kumimoji="1" lang="zh-CN" altLang="en-US" u="sng">
                <a:latin typeface="Times New Roman" pitchFamily="18" charset="0"/>
                <a:cs typeface="Times New Roman" pitchFamily="18" charset="0"/>
              </a:rPr>
              <a:t>  呼吸内科  </a:t>
            </a:r>
            <a:r>
              <a:rPr kumimoji="1" lang="zh-CN" altLang="en-US">
                <a:latin typeface="Times New Roman" pitchFamily="18" charset="0"/>
                <a:cs typeface="Times New Roman" pitchFamily="18" charset="0"/>
              </a:rPr>
              <a:t>   病室</a:t>
            </a:r>
            <a:r>
              <a:rPr kumimoji="1" lang="zh-CN" altLang="en-US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u="sng">
                <a:latin typeface="Times New Roman" pitchFamily="18" charset="0"/>
                <a:cs typeface="Times New Roman" pitchFamily="18" charset="0"/>
              </a:rPr>
              <a:t>5 </a:t>
            </a:r>
            <a:r>
              <a:rPr kumimoji="1" lang="en-US" altLang="zh-CN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zh-CN" altLang="en-US">
                <a:latin typeface="Times New Roman" pitchFamily="18" charset="0"/>
                <a:cs typeface="Times New Roman" pitchFamily="18" charset="0"/>
              </a:rPr>
              <a:t>床号</a:t>
            </a:r>
            <a:r>
              <a:rPr kumimoji="1" lang="zh-CN" altLang="en-US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u="sng">
                <a:latin typeface="Times New Roman" pitchFamily="18" charset="0"/>
                <a:cs typeface="Times New Roman" pitchFamily="18" charset="0"/>
              </a:rPr>
              <a:t>2 </a:t>
            </a:r>
            <a:r>
              <a:rPr kumimoji="1" lang="en-US" altLang="zh-CN"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1" lang="zh-CN" altLang="en-US">
                <a:latin typeface="Times New Roman" pitchFamily="18" charset="0"/>
                <a:cs typeface="Times New Roman" pitchFamily="18" charset="0"/>
              </a:rPr>
              <a:t>姓名</a:t>
            </a:r>
            <a:r>
              <a:rPr kumimoji="1" lang="zh-CN" altLang="en-US" u="sng">
                <a:latin typeface="Times New Roman" pitchFamily="18" charset="0"/>
                <a:cs typeface="Times New Roman" pitchFamily="18" charset="0"/>
              </a:rPr>
              <a:t> 刘淑红 </a:t>
            </a:r>
            <a:r>
              <a:rPr kumimoji="1" lang="zh-CN" altLang="en-US">
                <a:latin typeface="Times New Roman" pitchFamily="18" charset="0"/>
                <a:cs typeface="Times New Roman" pitchFamily="18" charset="0"/>
              </a:rPr>
              <a:t>   年龄</a:t>
            </a:r>
            <a:r>
              <a:rPr kumimoji="1" lang="zh-CN" altLang="en-US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u="sng">
                <a:latin typeface="Times New Roman" pitchFamily="18" charset="0"/>
                <a:cs typeface="Times New Roman" pitchFamily="18" charset="0"/>
              </a:rPr>
              <a:t>25 </a:t>
            </a:r>
            <a:r>
              <a:rPr kumimoji="1" lang="en-US" altLang="zh-CN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zh-CN" altLang="en-US">
                <a:latin typeface="Times New Roman" pitchFamily="18" charset="0"/>
                <a:cs typeface="Times New Roman" pitchFamily="18" charset="0"/>
              </a:rPr>
              <a:t>岁   住院号</a:t>
            </a:r>
            <a:r>
              <a:rPr kumimoji="1" lang="zh-CN" altLang="en-US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u="sng">
                <a:latin typeface="Times New Roman" pitchFamily="18" charset="0"/>
                <a:cs typeface="Times New Roman" pitchFamily="18" charset="0"/>
              </a:rPr>
              <a:t>210394</a:t>
            </a:r>
            <a:endParaRPr kumimoji="1" lang="en-US" altLang="zh-CN">
              <a:latin typeface="Times New Roman" pitchFamily="18" charset="0"/>
            </a:endParaRPr>
          </a:p>
        </p:txBody>
      </p:sp>
      <p:graphicFrame>
        <p:nvGraphicFramePr>
          <p:cNvPr id="6" name="Group 112"/>
          <p:cNvGraphicFramePr>
            <a:graphicFrameLocks noGrp="1"/>
          </p:cNvGraphicFramePr>
          <p:nvPr/>
        </p:nvGraphicFramePr>
        <p:xfrm>
          <a:off x="1738282" y="2011680"/>
          <a:ext cx="8715436" cy="4560592"/>
        </p:xfrm>
        <a:graphic>
          <a:graphicData uri="http://schemas.openxmlformats.org/drawingml/2006/table">
            <a:tbl>
              <a:tblPr/>
              <a:tblGrid>
                <a:gridCol w="8715436"/>
              </a:tblGrid>
              <a:tr h="45605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+mj-ea"/>
                          <a:ea typeface="+mj-ea"/>
                          <a:cs typeface="Times New Roman" pitchFamily="18" charset="0"/>
                        </a:rPr>
                        <a:t>2012-4-24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+mj-ea"/>
                          <a:ea typeface="+mj-ea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+mj-ea"/>
                          <a:ea typeface="+mj-ea"/>
                          <a:cs typeface="Times New Roman" pitchFamily="18" charset="0"/>
                        </a:rPr>
                        <a:t>9AM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   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患者自述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发热、咳嗽、咯灰白色痰，痰量不多，易于咯出。出汗较多，口干，今晨饮水约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400ml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。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D149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    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身体评估：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T 39.1℃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、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P 90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次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分、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R 20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次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分、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BP 110/80mmHg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，右下肺可闻及少量湿罗音。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D149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    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血常规：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WBC 10.4×10</a:t>
                      </a:r>
                      <a:r>
                        <a:rPr kumimoji="0" lang="en-US" altLang="zh-CN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9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/L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、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RBC 4.5×10</a:t>
                      </a:r>
                      <a:r>
                        <a:rPr kumimoji="0" lang="en-US" altLang="zh-CN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12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/L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、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Hb138g/L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。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D149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    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给予酒精擦浴，并遵医嘱给予青霉素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480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万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+0.9%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生理盐水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500ml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，</a:t>
                      </a: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Bid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，静点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。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嘱患者多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itchFamily="18" charset="0"/>
                        </a:rPr>
                        <a:t>饮水，以补充因出汗而丢失的液体，适当选择自己喜欢的果汁类饮品，补充维生素和盐类。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D1496"/>
                          </a:solidFill>
                          <a:effectLst/>
                          <a:latin typeface="+mj-ea"/>
                          <a:ea typeface="+mj-ea"/>
                          <a:cs typeface="Times New Roman" pitchFamily="18" charset="0"/>
                        </a:rPr>
                        <a:t>刘 英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486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四、健康教育计划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主要内容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r>
              <a:rPr lang="zh-CN" altLang="en-US" dirty="0" smtClean="0"/>
              <a:t>健康教育的对象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健康教育的内容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健康教育的方式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健康教育的实施时间与实施者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健康教育的效果评价等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C00000"/>
                </a:solidFill>
              </a:rPr>
              <a:t>记录形式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r>
              <a:rPr altLang="en-US" dirty="0"/>
              <a:t>多采用表格形式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5820" t="8594" r="14453" b="25000"/>
          <a:stretch>
            <a:fillRect/>
          </a:stretch>
        </p:blipFill>
        <p:spPr bwMode="auto">
          <a:xfrm>
            <a:off x="6195200" y="1214421"/>
            <a:ext cx="5203550" cy="371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86406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0385012" cy="4876800"/>
          </a:xfrm>
        </p:spPr>
        <p:txBody>
          <a:bodyPr/>
          <a:lstStyle/>
          <a:p>
            <a:pPr eaLnBrk="1" hangingPunct="1"/>
            <a:r>
              <a:rPr lang="zh-CN" altLang="en-US" sz="3600" dirty="0">
                <a:solidFill>
                  <a:srgbClr val="C00000"/>
                </a:solidFill>
              </a:rPr>
              <a:t>护理病历</a:t>
            </a:r>
            <a:endParaRPr lang="en-US" altLang="zh-CN" sz="3600" dirty="0">
              <a:solidFill>
                <a:srgbClr val="C00000"/>
              </a:solidFill>
            </a:endParaRPr>
          </a:p>
          <a:p>
            <a:pPr marL="1349375" lvl="1" indent="-892175" eaLnBrk="1" hangingPunct="1">
              <a:buNone/>
            </a:pPr>
            <a:r>
              <a:rPr dirty="0"/>
              <a:t>   </a:t>
            </a:r>
            <a:r>
              <a:rPr lang="en-US" altLang="zh-CN" dirty="0" smtClean="0"/>
              <a:t>—</a:t>
            </a:r>
            <a:r>
              <a:rPr dirty="0" err="1"/>
              <a:t>是对护理对象健康状况、</a:t>
            </a:r>
            <a:r>
              <a:rPr dirty="0" err="1" smtClean="0"/>
              <a:t>所接受的护理措施及其效果的全面记录</a:t>
            </a:r>
            <a:endParaRPr lang="en-US" altLang="zh-CN" dirty="0"/>
          </a:p>
          <a:p>
            <a:pPr algn="just" eaLnBrk="1" hangingPunct="1"/>
            <a:r>
              <a:rPr lang="zh-CN" altLang="en-US" sz="3200" dirty="0">
                <a:solidFill>
                  <a:srgbClr val="C00000"/>
                </a:solidFill>
              </a:rPr>
              <a:t>目的、意义</a:t>
            </a:r>
          </a:p>
          <a:p>
            <a:pPr lvl="1" algn="just" eaLnBrk="1" hangingPunct="1"/>
            <a:r>
              <a:rPr sz="3000" smtClean="0"/>
              <a:t>对</a:t>
            </a:r>
            <a:r>
              <a:rPr lang="zh-CN" altLang="en-US" sz="3000" smtClean="0"/>
              <a:t>患者</a:t>
            </a:r>
            <a:r>
              <a:rPr sz="3000" smtClean="0"/>
              <a:t>的健康状况进行动态的观察</a:t>
            </a:r>
            <a:r>
              <a:rPr sz="3000" dirty="0" err="1"/>
              <a:t>、比较</a:t>
            </a:r>
            <a:endParaRPr sz="3000" dirty="0"/>
          </a:p>
          <a:p>
            <a:pPr lvl="1" algn="just" eaLnBrk="1" hangingPunct="1"/>
            <a:r>
              <a:rPr sz="3000" dirty="0"/>
              <a:t>是护理工作过程和质量的反映</a:t>
            </a:r>
          </a:p>
          <a:p>
            <a:pPr lvl="1" algn="just" eaLnBrk="1" hangingPunct="1"/>
            <a:r>
              <a:rPr sz="3000" dirty="0"/>
              <a:t>是护理教学、科研的宝贵资料来源</a:t>
            </a:r>
          </a:p>
          <a:p>
            <a:pPr lvl="1" algn="just" eaLnBrk="1" hangingPunct="1"/>
            <a:r>
              <a:rPr lang="zh-CN" altLang="en-US" sz="3000" dirty="0"/>
              <a:t>是</a:t>
            </a:r>
            <a:r>
              <a:rPr sz="3000" dirty="0"/>
              <a:t>医疗纠纷的重要参考资料</a:t>
            </a:r>
            <a:endParaRPr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06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一、概述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9343" y="1519222"/>
            <a:ext cx="9993086" cy="5033978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C00000"/>
                </a:solidFill>
              </a:rPr>
              <a:t>书写的基本要求</a:t>
            </a:r>
          </a:p>
          <a:p>
            <a:pPr lvl="1" eaLnBrk="1" hangingPunct="1"/>
            <a:r>
              <a:rPr dirty="0"/>
              <a:t>内容要真实、全面  </a:t>
            </a:r>
          </a:p>
          <a:p>
            <a:pPr lvl="2" eaLnBrk="1" hangingPunct="1"/>
            <a:r>
              <a:rPr dirty="0"/>
              <a:t>不能主观臆断和虚构</a:t>
            </a:r>
          </a:p>
          <a:p>
            <a:pPr lvl="1" eaLnBrk="1" hangingPunct="1"/>
            <a:r>
              <a:rPr dirty="0"/>
              <a:t>描述要精练、准确</a:t>
            </a:r>
          </a:p>
          <a:p>
            <a:pPr lvl="2" eaLnBrk="1" hangingPunct="1"/>
            <a:r>
              <a:rPr dirty="0" err="1"/>
              <a:t>使用通用的医学词汇、术语和缩写，</a:t>
            </a:r>
            <a:r>
              <a:rPr dirty="0" err="1" smtClean="0"/>
              <a:t>避免使用俚语</a:t>
            </a:r>
            <a:r>
              <a:rPr lang="en-US" dirty="0" err="1" smtClean="0"/>
              <a:t>、</a:t>
            </a:r>
            <a:r>
              <a:rPr dirty="0" err="1" smtClean="0"/>
              <a:t>俗词</a:t>
            </a:r>
            <a:endParaRPr dirty="0"/>
          </a:p>
          <a:p>
            <a:pPr lvl="1" eaLnBrk="1" hangingPunct="1"/>
            <a:r>
              <a:rPr dirty="0"/>
              <a:t>格式要规范</a:t>
            </a:r>
          </a:p>
          <a:p>
            <a:pPr lvl="1" eaLnBrk="1" hangingPunct="1"/>
            <a:r>
              <a:rPr dirty="0"/>
              <a:t>填写要完整，字迹要清晰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6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C00000"/>
                </a:solidFill>
              </a:rPr>
              <a:t>格式</a:t>
            </a:r>
          </a:p>
          <a:p>
            <a:pPr lvl="1" eaLnBrk="1" hangingPunct="1"/>
            <a:r>
              <a:rPr sz="3400" dirty="0"/>
              <a:t>入院护理病历</a:t>
            </a:r>
          </a:p>
          <a:p>
            <a:pPr lvl="1" eaLnBrk="1" hangingPunct="1"/>
            <a:r>
              <a:rPr sz="3400" dirty="0"/>
              <a:t>护理记录</a:t>
            </a:r>
            <a:endParaRPr lang="en-US" altLang="zh-CN" sz="3400" dirty="0"/>
          </a:p>
          <a:p>
            <a:pPr lvl="1" eaLnBrk="1" hangingPunct="1"/>
            <a:r>
              <a:rPr sz="3400" dirty="0"/>
              <a:t>其他</a:t>
            </a:r>
            <a:endParaRPr lang="en-US" altLang="zh-CN" sz="3400" dirty="0"/>
          </a:p>
          <a:p>
            <a:pPr lvl="2" eaLnBrk="1" hangingPunct="1"/>
            <a:r>
              <a:rPr dirty="0"/>
              <a:t>阶段小结</a:t>
            </a:r>
          </a:p>
          <a:p>
            <a:pPr lvl="2" eaLnBrk="1" hangingPunct="1"/>
            <a:r>
              <a:rPr dirty="0"/>
              <a:t>出院护理总结</a:t>
            </a:r>
          </a:p>
          <a:p>
            <a:pPr lvl="2" eaLnBrk="1" hangingPunct="1"/>
            <a:r>
              <a:rPr dirty="0"/>
              <a:t>健康教育计划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45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二、入院护理病历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3200" dirty="0">
                <a:solidFill>
                  <a:srgbClr val="C00000"/>
                </a:solidFill>
              </a:rPr>
              <a:t>概念</a:t>
            </a:r>
          </a:p>
          <a:p>
            <a:pPr lvl="1" eaLnBrk="1" hangingPunct="1"/>
            <a:r>
              <a:rPr lang="zh-CN" altLang="en-US" sz="3000" dirty="0" smtClean="0"/>
              <a:t>患者入院</a:t>
            </a:r>
            <a:r>
              <a:rPr lang="zh-CN" altLang="en-US" sz="3000" dirty="0"/>
              <a:t>后首次进行的全面、系统的评估</a:t>
            </a:r>
            <a:r>
              <a:rPr lang="zh-CN" altLang="en-US" sz="3000" dirty="0" smtClean="0"/>
              <a:t>记录</a:t>
            </a:r>
            <a:endParaRPr lang="en-US" altLang="zh-CN" sz="3000" dirty="0"/>
          </a:p>
          <a:p>
            <a:pPr eaLnBrk="1" hangingPunct="1"/>
            <a:r>
              <a:rPr lang="zh-CN" altLang="en-US" sz="3200" dirty="0">
                <a:solidFill>
                  <a:srgbClr val="C00000"/>
                </a:solidFill>
              </a:rPr>
              <a:t>主要内容</a:t>
            </a:r>
            <a:endParaRPr lang="en-US" altLang="zh-CN" sz="3200" dirty="0">
              <a:solidFill>
                <a:srgbClr val="C00000"/>
              </a:solidFill>
            </a:endParaRPr>
          </a:p>
          <a:p>
            <a:pPr lvl="1" eaLnBrk="1" hangingPunct="1"/>
            <a:r>
              <a:rPr altLang="en-US" dirty="0" smtClean="0"/>
              <a:t>一般资料</a:t>
            </a:r>
            <a:endParaRPr lang="en-US" altLang="en-US" dirty="0" smtClean="0"/>
          </a:p>
          <a:p>
            <a:pPr lvl="1" eaLnBrk="1" hangingPunct="1"/>
            <a:r>
              <a:rPr altLang="en-US" dirty="0" smtClean="0"/>
              <a:t>健康史</a:t>
            </a:r>
            <a:endParaRPr lang="en-US" altLang="en-US" dirty="0" smtClean="0"/>
          </a:p>
          <a:p>
            <a:pPr lvl="1" eaLnBrk="1" hangingPunct="1"/>
            <a:r>
              <a:rPr altLang="en-US" dirty="0" smtClean="0"/>
              <a:t>身体评估</a:t>
            </a:r>
            <a:endParaRPr lang="en-US" altLang="en-US" dirty="0" smtClean="0"/>
          </a:p>
          <a:p>
            <a:pPr lvl="1" eaLnBrk="1" hangingPunct="1"/>
            <a:r>
              <a:rPr altLang="en-US" dirty="0" smtClean="0"/>
              <a:t>辅助检查结果</a:t>
            </a:r>
            <a:endParaRPr lang="en-US" altLang="en-US" dirty="0" smtClean="0"/>
          </a:p>
          <a:p>
            <a:pPr lvl="1" eaLnBrk="1" hangingPunct="1"/>
            <a:r>
              <a:rPr altLang="en-US" dirty="0"/>
              <a:t>主要护理诊断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二、入院护理病历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68086" y="1356698"/>
            <a:ext cx="7772400" cy="503397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组织形式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r>
              <a:rPr altLang="en-US" dirty="0" smtClean="0"/>
              <a:t>尚无统一的格式</a:t>
            </a:r>
            <a:endParaRPr lang="en-US" altLang="en-US" dirty="0" smtClean="0"/>
          </a:p>
          <a:p>
            <a:pPr lvl="2"/>
            <a:r>
              <a:rPr altLang="en-US" dirty="0" smtClean="0"/>
              <a:t>可根据不同的理论框架形成不同的书写格式</a:t>
            </a:r>
            <a:endParaRPr lang="en-US" altLang="en-US" dirty="0" smtClean="0"/>
          </a:p>
          <a:p>
            <a:pPr lvl="2"/>
            <a:r>
              <a:rPr altLang="en-US" dirty="0" err="1" smtClean="0"/>
              <a:t>多为生理</a:t>
            </a:r>
            <a:r>
              <a:rPr lang="en-US" altLang="zh-CN" dirty="0" err="1" smtClean="0"/>
              <a:t>-</a:t>
            </a:r>
            <a:r>
              <a:rPr altLang="en-US" dirty="0" err="1" smtClean="0"/>
              <a:t>心理</a:t>
            </a:r>
            <a:r>
              <a:rPr lang="en-US" altLang="zh-CN" dirty="0" err="1" smtClean="0"/>
              <a:t>-</a:t>
            </a:r>
            <a:r>
              <a:rPr altLang="en-US" dirty="0" err="1" smtClean="0"/>
              <a:t>社会模式</a:t>
            </a:r>
            <a:endParaRPr lang="en-US" altLang="en-US" dirty="0" smtClean="0"/>
          </a:p>
          <a:p>
            <a:r>
              <a:rPr altLang="en-US" dirty="0" smtClean="0">
                <a:solidFill>
                  <a:srgbClr val="C00000"/>
                </a:solidFill>
              </a:rPr>
              <a:t>书写格式</a:t>
            </a:r>
            <a:endParaRPr lang="en-US" altLang="en-US" dirty="0" smtClean="0">
              <a:solidFill>
                <a:srgbClr val="C00000"/>
              </a:solidFill>
            </a:endParaRPr>
          </a:p>
          <a:p>
            <a:pPr lvl="1"/>
            <a:r>
              <a:rPr dirty="0" smtClean="0"/>
              <a:t>开放式</a:t>
            </a:r>
            <a:endParaRPr lang="en-US" dirty="0" smtClean="0"/>
          </a:p>
          <a:p>
            <a:pPr lvl="1"/>
            <a:r>
              <a:rPr dirty="0" smtClean="0"/>
              <a:t>表格式</a:t>
            </a:r>
            <a:endParaRPr lang="en-US" dirty="0" smtClean="0"/>
          </a:p>
          <a:p>
            <a:pPr lvl="1"/>
            <a:r>
              <a:rPr dirty="0" smtClean="0"/>
              <a:t>混合式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1719" t="25000" r="54297" b="8593"/>
          <a:stretch>
            <a:fillRect/>
          </a:stretch>
        </p:blipFill>
        <p:spPr bwMode="auto">
          <a:xfrm>
            <a:off x="8404977" y="1356698"/>
            <a:ext cx="3408446" cy="4995136"/>
          </a:xfrm>
          <a:prstGeom prst="rect">
            <a:avLst/>
          </a:prstGeom>
          <a:noFill/>
          <a:ln w="9525">
            <a:solidFill>
              <a:srgbClr val="692AA2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0866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三、护理记录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首次护理记录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altLang="zh-CN" smtClean="0"/>
              <a:t>—</a:t>
            </a:r>
            <a:r>
              <a:rPr lang="zh-CN" altLang="en-US" smtClean="0"/>
              <a:t>患者</a:t>
            </a:r>
            <a:r>
              <a:rPr smtClean="0"/>
              <a:t>入院后的第一次护理记录</a:t>
            </a:r>
            <a:endParaRPr lang="en-US" altLang="zh-CN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/>
              <a:t>内容要求</a:t>
            </a:r>
          </a:p>
          <a:p>
            <a:pPr lvl="2" eaLnBrk="1" hangingPunct="1">
              <a:lnSpc>
                <a:spcPct val="90000"/>
              </a:lnSpc>
            </a:pPr>
            <a:r>
              <a:rPr dirty="0"/>
              <a:t>一般情况</a:t>
            </a:r>
            <a:endParaRPr lang="en-US" altLang="zh-CN" dirty="0"/>
          </a:p>
          <a:p>
            <a:pPr lvl="3" eaLnBrk="1" hangingPunct="1">
              <a:lnSpc>
                <a:spcPct val="90000"/>
              </a:lnSpc>
            </a:pPr>
            <a:r>
              <a:rPr dirty="0"/>
              <a:t>性别、年龄、主诉、医疗诊断、入院时间等</a:t>
            </a:r>
            <a:endParaRPr lang="en-US" altLang="zh-CN" dirty="0"/>
          </a:p>
          <a:p>
            <a:pPr lvl="2" eaLnBrk="1" hangingPunct="1">
              <a:lnSpc>
                <a:spcPct val="90000"/>
              </a:lnSpc>
            </a:pPr>
            <a:r>
              <a:rPr dirty="0"/>
              <a:t>简要病情</a:t>
            </a:r>
            <a:endParaRPr lang="en-US" altLang="zh-CN" dirty="0"/>
          </a:p>
          <a:p>
            <a:pPr lvl="3" eaLnBrk="1" hangingPunct="1">
              <a:lnSpc>
                <a:spcPct val="90000"/>
              </a:lnSpc>
            </a:pPr>
            <a:r>
              <a:rPr dirty="0"/>
              <a:t>主要的症状、体征及辅助检查结果</a:t>
            </a:r>
            <a:endParaRPr lang="en-US" altLang="zh-CN" dirty="0"/>
          </a:p>
          <a:p>
            <a:pPr lvl="2" eaLnBrk="1" hangingPunct="1">
              <a:lnSpc>
                <a:spcPct val="90000"/>
              </a:lnSpc>
            </a:pPr>
            <a:r>
              <a:rPr dirty="0"/>
              <a:t>主要的治疗原则</a:t>
            </a:r>
            <a:endParaRPr lang="en-US" altLang="zh-CN" dirty="0"/>
          </a:p>
          <a:p>
            <a:pPr lvl="2" eaLnBrk="1" hangingPunct="1">
              <a:lnSpc>
                <a:spcPct val="90000"/>
              </a:lnSpc>
            </a:pPr>
            <a:r>
              <a:rPr dirty="0"/>
              <a:t>提出的主要护理诊断以及拟实施的主要护理措施等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7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三、护理记录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1114354" cy="48768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一般护理记录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 eaLnBrk="1" hangingPunct="1"/>
            <a:r>
              <a:rPr lang="zh-CN" altLang="en-US" dirty="0" smtClean="0"/>
              <a:t>记录时间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病情及其变化</a:t>
            </a:r>
          </a:p>
          <a:p>
            <a:pPr lvl="2" eaLnBrk="1" hangingPunct="1"/>
            <a:r>
              <a:rPr lang="zh-CN" altLang="en-US" dirty="0" smtClean="0"/>
              <a:t>患者</a:t>
            </a:r>
            <a:r>
              <a:rPr dirty="0" err="1" smtClean="0"/>
              <a:t>自觉症状</a:t>
            </a:r>
            <a:r>
              <a:rPr dirty="0" err="1"/>
              <a:t>，心理情绪状态，饮食，睡眠、大小便情况，主要体征、检查结果等</a:t>
            </a:r>
            <a:endParaRPr lang="en-US" altLang="zh-CN" dirty="0"/>
          </a:p>
          <a:p>
            <a:pPr lvl="1" eaLnBrk="1" hangingPunct="1"/>
            <a:r>
              <a:rPr lang="zh-CN" altLang="en-US" dirty="0" smtClean="0"/>
              <a:t>特殊检查的情况、结果及心理、情绪反应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所实施的护理措施及其效果评价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需特别注意的问题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签名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93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三、护理记录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记录要求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记录内容要真实、全面而又应重点突出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前后记录要连贯</a:t>
            </a:r>
            <a:endParaRPr lang="en-US" altLang="zh-CN" dirty="0" smtClean="0"/>
          </a:p>
          <a:p>
            <a:pPr lvl="2"/>
            <a:r>
              <a:rPr lang="zh-CN" altLang="en-US" smtClean="0"/>
              <a:t>新</a:t>
            </a:r>
            <a:r>
              <a:rPr lang="zh-CN" altLang="en-US" smtClean="0"/>
              <a:t>入院患者当天</a:t>
            </a:r>
            <a:r>
              <a:rPr lang="zh-CN" altLang="en-US" dirty="0" smtClean="0"/>
              <a:t>要有记录</a:t>
            </a:r>
            <a:r>
              <a:rPr lang="zh-CN" altLang="en-US" smtClean="0"/>
              <a:t>；</a:t>
            </a:r>
            <a:r>
              <a:rPr lang="zh-CN" altLang="en-US" smtClean="0"/>
              <a:t>手术患者的</a:t>
            </a:r>
            <a:r>
              <a:rPr lang="zh-CN" altLang="en-US" dirty="0" smtClean="0"/>
              <a:t>术前、手术当日即术后第</a:t>
            </a:r>
            <a:r>
              <a:rPr lang="en-US" dirty="0" smtClean="0"/>
              <a:t>1</a:t>
            </a:r>
            <a:r>
              <a:rPr lang="zh-CN" altLang="en-US" dirty="0" smtClean="0"/>
              <a:t>天要有记录；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记录的频率依病情而定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一级护理</a:t>
            </a:r>
            <a:r>
              <a:rPr altLang="en-US" dirty="0" smtClean="0"/>
              <a:t>：</a:t>
            </a:r>
            <a:r>
              <a:rPr lang="zh-CN" altLang="en-US" dirty="0" smtClean="0"/>
              <a:t>每周至少记录</a:t>
            </a:r>
            <a:r>
              <a:rPr lang="en-US" dirty="0" smtClean="0"/>
              <a:t>2</a:t>
            </a:r>
            <a:r>
              <a:rPr lang="zh-CN" altLang="en-US" dirty="0" smtClean="0"/>
              <a:t>～</a:t>
            </a:r>
            <a:r>
              <a:rPr lang="en-US" dirty="0" smtClean="0"/>
              <a:t>3</a:t>
            </a:r>
            <a:r>
              <a:rPr lang="zh-CN" altLang="en-US" dirty="0" smtClean="0"/>
              <a:t>次</a:t>
            </a:r>
            <a:r>
              <a:rPr altLang="en-US" dirty="0" smtClean="0"/>
              <a:t>；</a:t>
            </a:r>
            <a:endParaRPr lang="en-US" altLang="en-US" dirty="0" smtClean="0"/>
          </a:p>
          <a:p>
            <a:pPr lvl="3"/>
            <a:r>
              <a:rPr lang="zh-CN" altLang="en-US" dirty="0" smtClean="0"/>
              <a:t>二级、三级护理</a:t>
            </a:r>
            <a:r>
              <a:rPr altLang="en-US" dirty="0" smtClean="0"/>
              <a:t>：</a:t>
            </a:r>
            <a:r>
              <a:rPr lang="zh-CN" altLang="en-US" dirty="0" smtClean="0"/>
              <a:t>至少每周记录</a:t>
            </a:r>
            <a:r>
              <a:rPr lang="en-US" dirty="0" smtClean="0"/>
              <a:t>1</a:t>
            </a:r>
            <a:r>
              <a:rPr lang="zh-CN" altLang="en-US" dirty="0" smtClean="0"/>
              <a:t>～</a:t>
            </a:r>
            <a:r>
              <a:rPr lang="en-US" dirty="0" smtClean="0"/>
              <a:t>2</a:t>
            </a:r>
            <a:r>
              <a:rPr lang="zh-CN" altLang="en-US" dirty="0" smtClean="0"/>
              <a:t>次</a:t>
            </a:r>
            <a:r>
              <a:rPr altLang="en-US" dirty="0" smtClean="0"/>
              <a:t>；</a:t>
            </a:r>
            <a:endParaRPr lang="en-US" altLang="en-US" dirty="0" smtClean="0"/>
          </a:p>
          <a:p>
            <a:pPr lvl="3"/>
            <a:r>
              <a:rPr lang="zh-CN" altLang="en-US" dirty="0" smtClean="0"/>
              <a:t>若病情有变化随时记录；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特殊检查、特殊治疗等应及时记录。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29545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479</Words>
  <Application>Microsoft Office PowerPoint</Application>
  <PresentationFormat>宽屏</PresentationFormat>
  <Paragraphs>100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楷体_GB2312</vt:lpstr>
      <vt:lpstr>宋体</vt:lpstr>
      <vt:lpstr>Arial</vt:lpstr>
      <vt:lpstr>Times New Roman</vt:lpstr>
      <vt:lpstr>Verdana</vt:lpstr>
      <vt:lpstr>Wingdings</vt:lpstr>
      <vt:lpstr>课件模板</vt:lpstr>
      <vt:lpstr>护理病历书写</vt:lpstr>
      <vt:lpstr>一、概述</vt:lpstr>
      <vt:lpstr>一、概述</vt:lpstr>
      <vt:lpstr>一、概述</vt:lpstr>
      <vt:lpstr>二、入院护理病历</vt:lpstr>
      <vt:lpstr>二、入院护理病历</vt:lpstr>
      <vt:lpstr>三、护理记录</vt:lpstr>
      <vt:lpstr>三、护理记录</vt:lpstr>
      <vt:lpstr>三、护理记录</vt:lpstr>
      <vt:lpstr>示例</vt:lpstr>
      <vt:lpstr>四、健康教育计划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护理病历书写</dc:title>
  <dc:creator>王孟通</dc:creator>
  <cp:lastModifiedBy>王孟通</cp:lastModifiedBy>
  <cp:revision>4</cp:revision>
  <dcterms:created xsi:type="dcterms:W3CDTF">2015-12-08T06:03:38Z</dcterms:created>
  <dcterms:modified xsi:type="dcterms:W3CDTF">2015-12-08T06:46:47Z</dcterms:modified>
</cp:coreProperties>
</file>